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2" r:id="rId6"/>
    <p:sldId id="263" r:id="rId7"/>
    <p:sldId id="294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5" r:id="rId16"/>
    <p:sldId id="298" r:id="rId17"/>
    <p:sldId id="273" r:id="rId18"/>
    <p:sldId id="274" r:id="rId19"/>
    <p:sldId id="275" r:id="rId20"/>
    <p:sldId id="276" r:id="rId21"/>
    <p:sldId id="296" r:id="rId22"/>
    <p:sldId id="277" r:id="rId23"/>
    <p:sldId id="278" r:id="rId24"/>
    <p:sldId id="297" r:id="rId25"/>
    <p:sldId id="279" r:id="rId26"/>
    <p:sldId id="280" r:id="rId27"/>
    <p:sldId id="281" r:id="rId28"/>
    <p:sldId id="258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1" autoAdjust="0"/>
    <p:restoredTop sz="82882" autoAdjust="0"/>
  </p:normalViewPr>
  <p:slideViewPr>
    <p:cSldViewPr>
      <p:cViewPr>
        <p:scale>
          <a:sx n="130" d="100"/>
          <a:sy n="130" d="100"/>
        </p:scale>
        <p:origin x="342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259D-1771-4713-861A-2B2657668A3C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7D2A0-58F3-4BBA-958E-3CAA42A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1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9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1560" y="3115982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VSRC 2017-09-09</a:t>
            </a:r>
            <a:endParaRPr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331735"/>
            <a:ext cx="2023161" cy="54727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/>
        </p:nvSpPr>
        <p:spPr>
          <a:xfrm>
            <a:off x="467544" y="627534"/>
            <a:ext cx="9505056" cy="1470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zh-CN" altLang="en-US" sz="3200" kern="1200" dirty="0"/>
              <a:t>饿</a:t>
            </a:r>
            <a:r>
              <a:rPr kumimoji="1" lang="zh-CN" altLang="en-US" sz="3200" kern="1200" dirty="0" smtClean="0"/>
              <a:t>了么业务安全风控体系的</a:t>
            </a:r>
            <a:r>
              <a:rPr kumimoji="1" lang="zh-CN" altLang="en-US" sz="3200" kern="1200" dirty="0"/>
              <a:t>实践之路</a:t>
            </a:r>
          </a:p>
        </p:txBody>
      </p:sp>
      <p:cxnSp>
        <p:nvCxnSpPr>
          <p:cNvPr id="9" name="直线连接符 8"/>
          <p:cNvCxnSpPr/>
          <p:nvPr/>
        </p:nvCxnSpPr>
        <p:spPr>
          <a:xfrm>
            <a:off x="611560" y="1923678"/>
            <a:ext cx="604867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7544" y="2156465"/>
            <a:ext cx="6696744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zh-CN" altLang="en-US" kern="1200" dirty="0" smtClean="0">
                <a:solidFill>
                  <a:schemeClr val="bg1"/>
                </a:solidFill>
                <a:latin typeface="FZLanTingHeiS-R-GB" charset="0"/>
                <a:ea typeface="FZLanTingHeiS-R-GB" charset="0"/>
                <a:cs typeface="FZLanTingHeiS-R-GB" charset="0"/>
              </a:rPr>
              <a:t>高级信息安全工程师  朱家璘</a:t>
            </a:r>
            <a:r>
              <a:rPr kumimoji="1" lang="en-US" altLang="zh-CN" kern="1200" dirty="0" smtClean="0">
                <a:solidFill>
                  <a:schemeClr val="bg1"/>
                </a:solidFill>
                <a:latin typeface="FZLanTingHeiS-R-GB" charset="0"/>
                <a:ea typeface="FZLanTingHeiS-R-GB" charset="0"/>
                <a:cs typeface="FZLanTingHeiS-R-GB" charset="0"/>
              </a:rPr>
              <a:t>(</a:t>
            </a:r>
            <a:r>
              <a:rPr kumimoji="1" lang="zh-CN" altLang="en-US" kern="1200" dirty="0" smtClean="0">
                <a:solidFill>
                  <a:schemeClr val="bg1"/>
                </a:solidFill>
                <a:latin typeface="FZLanTingHeiS-R-GB" charset="0"/>
                <a:ea typeface="FZLanTingHeiS-R-GB" charset="0"/>
                <a:cs typeface="FZLanTingHeiS-R-GB" charset="0"/>
              </a:rPr>
              <a:t> </a:t>
            </a:r>
            <a:r>
              <a:rPr kumimoji="1" lang="en-US" altLang="zh-CN" kern="1200" dirty="0" smtClean="0">
                <a:solidFill>
                  <a:schemeClr val="bg1"/>
                </a:solidFill>
                <a:latin typeface="FZLanTingHeiS-R-GB" charset="0"/>
                <a:ea typeface="FZLanTingHeiS-R-GB" charset="0"/>
                <a:cs typeface="FZLanTingHeiS-R-GB" charset="0"/>
              </a:rPr>
              <a:t>id:</a:t>
            </a:r>
            <a:r>
              <a:rPr kumimoji="1" lang="zh-CN" altLang="en-US" kern="1200" dirty="0" smtClean="0">
                <a:solidFill>
                  <a:schemeClr val="bg1"/>
                </a:solidFill>
                <a:latin typeface="FZLanTingHeiS-R-GB" charset="0"/>
                <a:ea typeface="FZLanTingHeiS-R-GB" charset="0"/>
                <a:cs typeface="FZLanTingHeiS-R-GB" charset="0"/>
              </a:rPr>
              <a:t> </a:t>
            </a:r>
            <a:r>
              <a:rPr kumimoji="1" lang="en-US" altLang="zh-CN" kern="1200" dirty="0" smtClean="0">
                <a:solidFill>
                  <a:schemeClr val="bg1"/>
                </a:solidFill>
                <a:latin typeface="FZLanTingHeiS-R-GB" charset="0"/>
                <a:ea typeface="FZLanTingHeiS-R-GB" charset="0"/>
                <a:cs typeface="FZLanTingHeiS-R-GB" charset="0"/>
              </a:rPr>
              <a:t>atiger77</a:t>
            </a:r>
            <a:r>
              <a:rPr kumimoji="1" lang="zh-CN" altLang="en-US" kern="1200" dirty="0" smtClean="0">
                <a:solidFill>
                  <a:schemeClr val="bg1"/>
                </a:solidFill>
                <a:latin typeface="FZLanTingHeiS-R-GB" charset="0"/>
                <a:ea typeface="FZLanTingHeiS-R-GB" charset="0"/>
                <a:cs typeface="FZLanTingHeiS-R-GB" charset="0"/>
              </a:rPr>
              <a:t> </a:t>
            </a:r>
            <a:r>
              <a:rPr kumimoji="1" lang="en-US" altLang="zh-CN" kern="1200" dirty="0" smtClean="0">
                <a:solidFill>
                  <a:schemeClr val="bg1"/>
                </a:solidFill>
                <a:latin typeface="FZLanTingHeiS-R-GB" charset="0"/>
                <a:ea typeface="FZLanTingHeiS-R-GB" charset="0"/>
                <a:cs typeface="FZLanTingHeiS-R-GB" charset="0"/>
              </a:rPr>
              <a:t>)</a:t>
            </a:r>
            <a:endParaRPr kumimoji="1" lang="zh-CN" altLang="en-US" kern="1200" dirty="0">
              <a:solidFill>
                <a:schemeClr val="bg1"/>
              </a:solidFill>
              <a:latin typeface="FZLanTingHeiS-R-GB" charset="0"/>
              <a:ea typeface="FZLanTingHeiS-R-GB" charset="0"/>
              <a:cs typeface="FZLanTingHeiS-R-G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2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/>
        </p:nvSpPr>
        <p:spPr>
          <a:xfrm>
            <a:off x="403920" y="563910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多维度综合判断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03598"/>
            <a:ext cx="8712968" cy="37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7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059582"/>
            <a:ext cx="8928992" cy="3929723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403920" y="563910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异常行为阻断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608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419622"/>
            <a:ext cx="7621072" cy="3603442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403920" y="563910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安全 </a:t>
            </a:r>
            <a:r>
              <a:rPr lang="en-US" altLang="zh-CN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OR</a:t>
            </a:r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用户体验？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0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99335"/>
            <a:ext cx="9036496" cy="4429269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395536" y="411510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用户隐私保护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520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395536" y="411510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用户隐私保护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391799" y="981162"/>
            <a:ext cx="8784462" cy="1043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内部平台敏感信息数据脱敏；               </a:t>
            </a:r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内部系统有水印防止截图行为；</a:t>
            </a: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重要行为可审计，异常行为可阻断；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9" y="1635646"/>
            <a:ext cx="6797898" cy="31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594400" y="1908870"/>
            <a:ext cx="194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0" dirty="0" smtClean="0">
                <a:solidFill>
                  <a:srgbClr val="F12972"/>
                </a:solidFill>
                <a:latin typeface="Arial" charset="0"/>
                <a:ea typeface="Arial" charset="0"/>
                <a:cs typeface="Arial" charset="0"/>
              </a:rPr>
              <a:t>03</a:t>
            </a:r>
            <a:endParaRPr lang="zh-CN" altLang="en-US" sz="9000" dirty="0">
              <a:solidFill>
                <a:srgbClr val="F1297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131840" y="2139702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风控体系介绍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17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/>
        </p:nvSpPr>
        <p:spPr>
          <a:xfrm>
            <a:off x="395536" y="291872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发展历史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66499"/>
            <a:ext cx="8388424" cy="43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/>
        </p:nvSpPr>
        <p:spPr>
          <a:xfrm>
            <a:off x="395536" y="291872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风控架构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46" y="732525"/>
            <a:ext cx="7942070" cy="428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2" y="915566"/>
            <a:ext cx="8928992" cy="3716434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395536" y="291872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风控统一接入层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63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4" y="359448"/>
            <a:ext cx="8252930" cy="4784051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395536" y="291872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实时风控体系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887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166" y="839859"/>
            <a:ext cx="1792108" cy="691047"/>
            <a:chOff x="4823456" y="514661"/>
            <a:chExt cx="1792108" cy="691047"/>
          </a:xfrm>
        </p:grpSpPr>
        <p:sp>
          <p:nvSpPr>
            <p:cNvPr id="5" name="TextBox 4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 smtClean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01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3216" y="651710"/>
              <a:ext cx="10823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业务风险点</a:t>
              </a:r>
            </a:p>
            <a:p>
              <a:endParaRPr lang="zh-CN" altLang="en-US" sz="1600" dirty="0"/>
            </a:p>
          </p:txBody>
        </p:sp>
      </p:grpSp>
      <p:sp>
        <p:nvSpPr>
          <p:cNvPr id="8" name="矩形 7"/>
          <p:cNvSpPr/>
          <p:nvPr/>
        </p:nvSpPr>
        <p:spPr>
          <a:xfrm>
            <a:off x="-6733" y="0"/>
            <a:ext cx="2193182" cy="5143499"/>
          </a:xfrm>
          <a:prstGeom prst="rect">
            <a:avLst/>
          </a:prstGeom>
          <a:solidFill>
            <a:srgbClr val="E40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8" rIns="82936" bIns="41468"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994" y="559002"/>
            <a:ext cx="143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11"/>
          <p:cNvCxnSpPr/>
          <p:nvPr/>
        </p:nvCxnSpPr>
        <p:spPr>
          <a:xfrm>
            <a:off x="984216" y="1676619"/>
            <a:ext cx="277740" cy="0"/>
          </a:xfrm>
          <a:prstGeom prst="line">
            <a:avLst/>
          </a:prstGeom>
          <a:ln w="19050">
            <a:solidFill>
              <a:schemeClr val="bg1"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2"/>
          <p:cNvSpPr txBox="1"/>
          <p:nvPr/>
        </p:nvSpPr>
        <p:spPr>
          <a:xfrm>
            <a:off x="500339" y="1131191"/>
            <a:ext cx="12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FFFF">
                    <a:alpha val="4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CONTENTS</a:t>
            </a:r>
            <a:endParaRPr lang="zh-CN" altLang="en-US" sz="1600" dirty="0">
              <a:solidFill>
                <a:srgbClr val="FFFFFF">
                  <a:alpha val="40000"/>
                </a:srgb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12" name="组合 5"/>
          <p:cNvGrpSpPr/>
          <p:nvPr/>
        </p:nvGrpSpPr>
        <p:grpSpPr>
          <a:xfrm>
            <a:off x="4413166" y="1589219"/>
            <a:ext cx="1971644" cy="657053"/>
            <a:chOff x="4823456" y="514661"/>
            <a:chExt cx="1971644" cy="657053"/>
          </a:xfrm>
        </p:grpSpPr>
        <p:sp>
          <p:nvSpPr>
            <p:cNvPr id="13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 smtClean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02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5533216" y="617716"/>
              <a:ext cx="126188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smtClean="0">
                  <a:latin typeface="微软雅黑" pitchFamily="34" charset="-122"/>
                  <a:ea typeface="微软雅黑" pitchFamily="34" charset="-122"/>
                </a:rPr>
                <a:t>风险解决方案</a:t>
              </a:r>
              <a:endParaRPr lang="zh-CN" altLang="en-US" sz="1400" dirty="0" smtClean="0"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1600" dirty="0"/>
            </a:p>
          </p:txBody>
        </p:sp>
      </p:grpSp>
      <p:grpSp>
        <p:nvGrpSpPr>
          <p:cNvPr id="16" name="组合 5"/>
          <p:cNvGrpSpPr/>
          <p:nvPr/>
        </p:nvGrpSpPr>
        <p:grpSpPr>
          <a:xfrm>
            <a:off x="4424237" y="2357089"/>
            <a:ext cx="1913904" cy="667916"/>
            <a:chOff x="4823456" y="514661"/>
            <a:chExt cx="1913904" cy="667916"/>
          </a:xfrm>
        </p:grpSpPr>
        <p:sp>
          <p:nvSpPr>
            <p:cNvPr id="17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 smtClean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03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475476" y="628579"/>
              <a:ext cx="126188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风控体系介绍</a:t>
              </a:r>
            </a:p>
            <a:p>
              <a:endParaRPr lang="zh-CN" altLang="en-US" sz="1600" dirty="0"/>
            </a:p>
          </p:txBody>
        </p:sp>
      </p:grpSp>
      <p:grpSp>
        <p:nvGrpSpPr>
          <p:cNvPr id="20" name="组合 5"/>
          <p:cNvGrpSpPr/>
          <p:nvPr/>
        </p:nvGrpSpPr>
        <p:grpSpPr>
          <a:xfrm>
            <a:off x="4413166" y="3168454"/>
            <a:ext cx="1583027" cy="652726"/>
            <a:chOff x="4823456" y="514661"/>
            <a:chExt cx="1583027" cy="652726"/>
          </a:xfrm>
        </p:grpSpPr>
        <p:sp>
          <p:nvSpPr>
            <p:cNvPr id="21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 smtClean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04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5503672" y="613389"/>
              <a:ext cx="90281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风控成果</a:t>
              </a:r>
            </a:p>
            <a:p>
              <a:endParaRPr lang="zh-CN" altLang="en-US" sz="1600" dirty="0"/>
            </a:p>
          </p:txBody>
        </p:sp>
      </p:grpSp>
      <p:grpSp>
        <p:nvGrpSpPr>
          <p:cNvPr id="25" name="组合 5"/>
          <p:cNvGrpSpPr/>
          <p:nvPr/>
        </p:nvGrpSpPr>
        <p:grpSpPr>
          <a:xfrm>
            <a:off x="4424237" y="3858379"/>
            <a:ext cx="1571956" cy="660725"/>
            <a:chOff x="4823456" y="514661"/>
            <a:chExt cx="1571956" cy="660725"/>
          </a:xfrm>
        </p:grpSpPr>
        <p:sp>
          <p:nvSpPr>
            <p:cNvPr id="26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 smtClean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05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TextBox 7"/>
            <p:cNvSpPr txBox="1"/>
            <p:nvPr/>
          </p:nvSpPr>
          <p:spPr>
            <a:xfrm>
              <a:off x="5492601" y="621388"/>
              <a:ext cx="90281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未来展望</a:t>
              </a:r>
            </a:p>
            <a:p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88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42892"/>
            <a:ext cx="8964488" cy="4400608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395536" y="291872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风控数据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46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594400" y="1908870"/>
            <a:ext cx="194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0" dirty="0" smtClean="0">
                <a:solidFill>
                  <a:srgbClr val="F12972"/>
                </a:solidFill>
                <a:latin typeface="Arial" charset="0"/>
                <a:ea typeface="Arial" charset="0"/>
                <a:cs typeface="Arial" charset="0"/>
              </a:rPr>
              <a:t>04</a:t>
            </a:r>
            <a:endParaRPr lang="zh-CN" altLang="en-US" sz="9000" dirty="0">
              <a:solidFill>
                <a:srgbClr val="F1297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131840" y="2139702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风控成果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33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348316" y="483518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外部协作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4085"/>
            <a:ext cx="2214740" cy="39373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269" y="3158396"/>
            <a:ext cx="2445854" cy="19430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1" y="3170796"/>
            <a:ext cx="2572546" cy="1950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800" y="1177366"/>
            <a:ext cx="2572546" cy="19294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671" y="1180648"/>
            <a:ext cx="2427451" cy="182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/>
        </p:nvSpPr>
        <p:spPr>
          <a:xfrm>
            <a:off x="348316" y="483518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风控挽回损失情况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06834"/>
            <a:ext cx="8964488" cy="40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6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594400" y="1908870"/>
            <a:ext cx="194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0" dirty="0" smtClean="0">
                <a:solidFill>
                  <a:srgbClr val="F12972"/>
                </a:solidFill>
                <a:latin typeface="Arial" charset="0"/>
                <a:ea typeface="Arial" charset="0"/>
                <a:cs typeface="Arial" charset="0"/>
              </a:rPr>
              <a:t>05</a:t>
            </a:r>
            <a:endParaRPr lang="zh-CN" altLang="en-US" sz="9000" dirty="0">
              <a:solidFill>
                <a:srgbClr val="F1297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131840" y="2139702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未来展望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521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31590"/>
            <a:ext cx="8856984" cy="3871919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348316" y="483518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心得体会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96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74" y="634283"/>
            <a:ext cx="8964488" cy="4526733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348316" y="483518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未来方向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52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348316" y="483518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ESRC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-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饿了么安全应急响应中心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75449" y="1131590"/>
            <a:ext cx="8012975" cy="1008112"/>
          </a:xfrm>
          <a:prstGeom prst="round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1347614"/>
            <a:ext cx="7534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9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建立专有的漏洞管理平台，保障系统安全性，</a:t>
            </a:r>
            <a:r>
              <a:rPr kumimoji="1" lang="zh-CN" altLang="en-US" sz="1600" dirty="0" smtClean="0">
                <a:solidFill>
                  <a:schemeClr val="bg1">
                    <a:lumMod val="9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及时发现</a:t>
            </a:r>
            <a:r>
              <a:rPr kumimoji="1" lang="zh-CN" altLang="en-US" sz="1600" dirty="0">
                <a:solidFill>
                  <a:schemeClr val="bg1">
                    <a:lumMod val="9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及修补漏洞，切实保证用户数据信息安全。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9" y="2341529"/>
            <a:ext cx="3620487" cy="25288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266125"/>
            <a:ext cx="3934380" cy="26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203848" y="3075806"/>
            <a:ext cx="44418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FZLanTingHeiS-R-GB" charset="0"/>
                <a:ea typeface="FZLanTingHeiS-R-GB" charset="0"/>
                <a:cs typeface="FZLanTingHeiS-R-GB" charset="0"/>
              </a:rPr>
              <a:t>欢迎加入饿了么安全部</a:t>
            </a:r>
            <a:endParaRPr lang="en-US" altLang="zh-CN" sz="2000" b="1" dirty="0">
              <a:solidFill>
                <a:schemeClr val="bg1"/>
              </a:solidFill>
              <a:latin typeface="FZLanTingHeiS-R-GB" charset="0"/>
              <a:ea typeface="FZLanTingHeiS-R-GB" charset="0"/>
              <a:cs typeface="FZLanTingHeiS-R-GB" charset="0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FZLanTingHeiS-R-GB" charset="0"/>
                <a:ea typeface="FZLanTingHeiS-R-GB" charset="0"/>
                <a:cs typeface="FZLanTingHeiS-R-GB" charset="0"/>
              </a:rPr>
              <a:t>简历请投：</a:t>
            </a:r>
            <a:r>
              <a:rPr lang="en-US" altLang="zh-CN" sz="2000" b="1" dirty="0" err="1">
                <a:solidFill>
                  <a:schemeClr val="bg1"/>
                </a:solidFill>
                <a:latin typeface="FZLanTingHeiS-R-GB" charset="0"/>
                <a:ea typeface="FZLanTingHeiS-R-GB" charset="0"/>
                <a:cs typeface="FZLanTingHeiS-R-GB" charset="0"/>
              </a:rPr>
              <a:t>security@ele.me</a:t>
            </a:r>
            <a:endParaRPr lang="en-US" altLang="zh-CN" sz="2000" b="1" dirty="0">
              <a:solidFill>
                <a:schemeClr val="bg1"/>
              </a:solidFill>
              <a:latin typeface="FZLanTingHeiS-R-GB" charset="0"/>
              <a:ea typeface="FZLanTingHeiS-R-GB" charset="0"/>
              <a:cs typeface="FZLanTingHeiS-R-GB" charset="0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2771800" y="1779662"/>
            <a:ext cx="38798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    </a:t>
            </a:r>
            <a:r>
              <a:rPr lang="en-US" altLang="zh-CN" sz="3600" dirty="0" smtClean="0">
                <a:solidFill>
                  <a:schemeClr val="bg1"/>
                </a:solidFill>
              </a:rPr>
              <a:t>THANKS </a:t>
            </a:r>
            <a:r>
              <a:rPr lang="en-US" altLang="zh-CN" sz="3600" dirty="0">
                <a:solidFill>
                  <a:schemeClr val="bg1"/>
                </a:solidFill>
              </a:rPr>
              <a:t>&amp;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QA!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491630"/>
            <a:ext cx="1984609" cy="26382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60" y="4371950"/>
            <a:ext cx="2023161" cy="54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882432" y="1855760"/>
            <a:ext cx="194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0" dirty="0" smtClean="0">
                <a:solidFill>
                  <a:srgbClr val="F12972"/>
                </a:solidFill>
                <a:latin typeface="Arial" charset="0"/>
                <a:ea typeface="Arial" charset="0"/>
                <a:cs typeface="Arial" charset="0"/>
              </a:rPr>
              <a:t>01</a:t>
            </a:r>
            <a:endParaRPr lang="zh-CN" altLang="en-US" sz="9000" dirty="0">
              <a:solidFill>
                <a:srgbClr val="F1297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419872" y="2086592"/>
            <a:ext cx="4643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业务风险点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58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/>
        </p:nvSpPr>
        <p:spPr>
          <a:xfrm>
            <a:off x="357735" y="382170"/>
            <a:ext cx="5799695" cy="3937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账户安全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/>
        </p:nvSpPr>
        <p:spPr>
          <a:xfrm>
            <a:off x="357735" y="915881"/>
            <a:ext cx="1401305" cy="3937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000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暴力破解</a:t>
            </a:r>
            <a:endParaRPr lang="zh-CN" altLang="en-US" sz="2000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357736" y="1504658"/>
            <a:ext cx="4037530" cy="3937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000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每天都会有大量的攻击者尝试爆破。</a:t>
            </a:r>
            <a:endParaRPr lang="zh-CN" altLang="en-US" sz="2000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占位符 2"/>
          <p:cNvSpPr>
            <a:spLocks noGrp="1"/>
          </p:cNvSpPr>
          <p:nvPr/>
        </p:nvSpPr>
        <p:spPr>
          <a:xfrm>
            <a:off x="4788024" y="975929"/>
            <a:ext cx="1401305" cy="3937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000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批量注册</a:t>
            </a:r>
            <a:endParaRPr lang="zh-CN" altLang="en-US" sz="2000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占位符 2"/>
          <p:cNvSpPr>
            <a:spLocks noGrp="1"/>
          </p:cNvSpPr>
          <p:nvPr/>
        </p:nvSpPr>
        <p:spPr>
          <a:xfrm>
            <a:off x="4788025" y="1499976"/>
            <a:ext cx="4037530" cy="3937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000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自动化完成注册</a:t>
            </a:r>
            <a:r>
              <a:rPr lang="en-US" altLang="zh-CN" sz="2000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lang="zh-CN" altLang="en-US" sz="2000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登录</a:t>
            </a:r>
            <a:r>
              <a:rPr lang="en-US" altLang="zh-CN" sz="2000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lang="zh-CN" altLang="en-US" sz="2000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下单操作。</a:t>
            </a:r>
            <a:endParaRPr lang="zh-CN" altLang="en-US" sz="2000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066136"/>
            <a:ext cx="3888432" cy="24654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25" y="2038369"/>
            <a:ext cx="4045648" cy="249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2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62" y="1779662"/>
            <a:ext cx="4957182" cy="2808312"/>
          </a:xfrm>
          <a:prstGeom prst="rect">
            <a:avLst/>
          </a:prstGeom>
        </p:spPr>
      </p:pic>
      <p:sp>
        <p:nvSpPr>
          <p:cNvPr id="2" name="文本占位符 2"/>
          <p:cNvSpPr>
            <a:spLocks noGrp="1"/>
          </p:cNvSpPr>
          <p:nvPr/>
        </p:nvSpPr>
        <p:spPr>
          <a:xfrm>
            <a:off x="251520" y="411510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反欺诈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251520" y="987574"/>
            <a:ext cx="237626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000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刷用户</a:t>
            </a:r>
            <a:r>
              <a:rPr lang="en-US" altLang="zh-CN" sz="2000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lang="zh-CN" altLang="en-US" sz="2000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商户单</a:t>
            </a:r>
            <a:endParaRPr lang="zh-CN" altLang="en-US" sz="2000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425218"/>
            <a:ext cx="8784976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82344" y="1059582"/>
            <a:ext cx="1412652" cy="3816424"/>
            <a:chOff x="695400" y="1700808"/>
            <a:chExt cx="1412652" cy="3816424"/>
          </a:xfrm>
        </p:grpSpPr>
        <p:sp>
          <p:nvSpPr>
            <p:cNvPr id="31" name="圆角矩形 30"/>
            <p:cNvSpPr/>
            <p:nvPr/>
          </p:nvSpPr>
          <p:spPr>
            <a:xfrm>
              <a:off x="695400" y="1700808"/>
              <a:ext cx="1412652" cy="38164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kern="1200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695400" y="1700808"/>
              <a:ext cx="1412652" cy="504056"/>
            </a:xfrm>
            <a:prstGeom prst="roundRect">
              <a:avLst/>
            </a:prstGeom>
            <a:solidFill>
              <a:srgbClr val="22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000" kern="1200" dirty="0" smtClean="0">
                  <a:latin typeface="Hiragino Sans GB W3" charset="-122"/>
                  <a:ea typeface="Hiragino Sans GB W3" charset="-122"/>
                  <a:cs typeface="Hiragino Sans GB W3" charset="-122"/>
                </a:rPr>
                <a:t>账户</a:t>
              </a:r>
              <a:endParaRPr kumimoji="1" lang="zh-CN" altLang="en-US" sz="2000" kern="1200" dirty="0">
                <a:latin typeface="Hiragino Sans GB W3" charset="-122"/>
                <a:ea typeface="Hiragino Sans GB W3" charset="-122"/>
                <a:cs typeface="Hiragino Sans GB W3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2215930" y="1059582"/>
            <a:ext cx="1412652" cy="3816424"/>
            <a:chOff x="695400" y="1700808"/>
            <a:chExt cx="1412652" cy="3816424"/>
          </a:xfrm>
        </p:grpSpPr>
        <p:sp>
          <p:nvSpPr>
            <p:cNvPr id="29" name="圆角矩形 28"/>
            <p:cNvSpPr/>
            <p:nvPr/>
          </p:nvSpPr>
          <p:spPr>
            <a:xfrm>
              <a:off x="695400" y="1700808"/>
              <a:ext cx="1412652" cy="38164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kern="1200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95400" y="1700808"/>
              <a:ext cx="1412652" cy="504056"/>
            </a:xfrm>
            <a:prstGeom prst="roundRect">
              <a:avLst/>
            </a:prstGeom>
            <a:solidFill>
              <a:srgbClr val="22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000" kern="1200" dirty="0" smtClean="0">
                  <a:latin typeface="Hiragino Sans GB W3" charset="-122"/>
                  <a:ea typeface="Hiragino Sans GB W3" charset="-122"/>
                  <a:cs typeface="Hiragino Sans GB W3" charset="-122"/>
                </a:rPr>
                <a:t>反欺诈</a:t>
              </a:r>
              <a:endParaRPr kumimoji="1" lang="zh-CN" altLang="en-US" sz="2000" kern="1200" dirty="0">
                <a:latin typeface="Hiragino Sans GB W3" charset="-122"/>
                <a:ea typeface="Hiragino Sans GB W3" charset="-122"/>
                <a:cs typeface="Hiragino Sans GB W3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3849516" y="1059582"/>
            <a:ext cx="1412652" cy="3816424"/>
            <a:chOff x="695400" y="1700808"/>
            <a:chExt cx="1412652" cy="3816424"/>
          </a:xfrm>
        </p:grpSpPr>
        <p:sp>
          <p:nvSpPr>
            <p:cNvPr id="27" name="圆角矩形 26"/>
            <p:cNvSpPr/>
            <p:nvPr/>
          </p:nvSpPr>
          <p:spPr>
            <a:xfrm>
              <a:off x="695400" y="1700808"/>
              <a:ext cx="1412652" cy="38164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kern="1200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95400" y="1700808"/>
              <a:ext cx="1412652" cy="504056"/>
            </a:xfrm>
            <a:prstGeom prst="roundRect">
              <a:avLst/>
            </a:prstGeom>
            <a:solidFill>
              <a:srgbClr val="22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000" kern="1200" dirty="0" smtClean="0">
                  <a:latin typeface="Hiragino Sans GB W3" charset="-122"/>
                  <a:ea typeface="Hiragino Sans GB W3" charset="-122"/>
                  <a:cs typeface="Hiragino Sans GB W3" charset="-122"/>
                </a:rPr>
                <a:t>活动</a:t>
              </a:r>
              <a:endParaRPr kumimoji="1" lang="zh-CN" altLang="en-US" sz="2000" kern="1200" dirty="0">
                <a:latin typeface="Hiragino Sans GB W3" charset="-122"/>
                <a:ea typeface="Hiragino Sans GB W3" charset="-122"/>
                <a:cs typeface="Hiragino Sans GB W3" charset="-122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5508104" y="1059582"/>
            <a:ext cx="1412652" cy="3816424"/>
            <a:chOff x="695400" y="1700808"/>
            <a:chExt cx="1412652" cy="3816424"/>
          </a:xfrm>
        </p:grpSpPr>
        <p:sp>
          <p:nvSpPr>
            <p:cNvPr id="25" name="圆角矩形 24"/>
            <p:cNvSpPr/>
            <p:nvPr/>
          </p:nvSpPr>
          <p:spPr>
            <a:xfrm>
              <a:off x="695400" y="1700808"/>
              <a:ext cx="1412652" cy="38164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kern="120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95400" y="1700808"/>
              <a:ext cx="1412652" cy="504056"/>
            </a:xfrm>
            <a:prstGeom prst="roundRect">
              <a:avLst/>
            </a:prstGeom>
            <a:solidFill>
              <a:srgbClr val="22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000" kern="1200" dirty="0" smtClean="0">
                  <a:latin typeface="Hiragino Sans GB W3" charset="-122"/>
                  <a:ea typeface="Hiragino Sans GB W3" charset="-122"/>
                  <a:cs typeface="Hiragino Sans GB W3" charset="-122"/>
                </a:rPr>
                <a:t>支付</a:t>
              </a:r>
              <a:endParaRPr kumimoji="1" lang="zh-CN" altLang="en-US" sz="2000" kern="1200" dirty="0">
                <a:latin typeface="Hiragino Sans GB W3" charset="-122"/>
                <a:ea typeface="Hiragino Sans GB W3" charset="-122"/>
                <a:cs typeface="Hiragino Sans GB W3" charset="-122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7166692" y="1059582"/>
            <a:ext cx="1412652" cy="3816424"/>
            <a:chOff x="695400" y="1700808"/>
            <a:chExt cx="1412652" cy="3816424"/>
          </a:xfrm>
        </p:grpSpPr>
        <p:sp>
          <p:nvSpPr>
            <p:cNvPr id="23" name="圆角矩形 22"/>
            <p:cNvSpPr/>
            <p:nvPr/>
          </p:nvSpPr>
          <p:spPr>
            <a:xfrm>
              <a:off x="695400" y="1700808"/>
              <a:ext cx="1412652" cy="38164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kern="120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95400" y="1700808"/>
              <a:ext cx="1412652" cy="504056"/>
            </a:xfrm>
            <a:prstGeom prst="roundRect">
              <a:avLst/>
            </a:prstGeom>
            <a:solidFill>
              <a:srgbClr val="22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000" kern="1200" dirty="0" smtClean="0">
                  <a:latin typeface="Hiragino Sans GB W3" charset="-122"/>
                  <a:ea typeface="Hiragino Sans GB W3" charset="-122"/>
                  <a:cs typeface="Hiragino Sans GB W3" charset="-122"/>
                </a:rPr>
                <a:t>其他</a:t>
              </a:r>
              <a:endParaRPr kumimoji="1" lang="zh-CN" altLang="en-US" sz="2000" kern="1200" dirty="0">
                <a:latin typeface="Hiragino Sans GB W3" charset="-122"/>
                <a:ea typeface="Hiragino Sans GB W3" charset="-122"/>
                <a:cs typeface="Hiragino Sans GB W3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726360" y="1779662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扫号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26360" y="2429458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撞库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26360" y="3079254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盗号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37982" y="3725602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恶意注册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345545" y="3798496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虚假配送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309568" y="1808646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反爬虫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309568" y="2434642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短信轰炸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329188" y="3086534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钓鱼邮件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54623" y="1805818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刷首单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310708" y="3759882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钓鱼短信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79778" y="1824862"/>
            <a:ext cx="1152128" cy="12195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薅羊毛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638366" y="1818518"/>
            <a:ext cx="1152128" cy="12294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盗刷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87453" y="3167921"/>
            <a:ext cx="1152128" cy="10960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逻辑漏洞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345545" y="2531690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刷排行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354623" y="3165093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刷补贴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615694" y="3177793"/>
            <a:ext cx="1152128" cy="10960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kern="1200" dirty="0" smtClean="0">
                <a:solidFill>
                  <a:srgbClr val="2295FF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套现</a:t>
            </a:r>
            <a:endParaRPr kumimoji="1" lang="zh-CN" altLang="en-US" kern="1200" dirty="0">
              <a:solidFill>
                <a:srgbClr val="2295FF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3" name="文本占位符 2"/>
          <p:cNvSpPr>
            <a:spLocks noGrp="1"/>
          </p:cNvSpPr>
          <p:nvPr/>
        </p:nvSpPr>
        <p:spPr>
          <a:xfrm>
            <a:off x="251520" y="411510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业务风险点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856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882432" y="1855760"/>
            <a:ext cx="194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0" dirty="0" smtClean="0">
                <a:solidFill>
                  <a:srgbClr val="F12972"/>
                </a:solidFill>
                <a:latin typeface="Arial" charset="0"/>
                <a:ea typeface="Arial" charset="0"/>
                <a:cs typeface="Arial" charset="0"/>
              </a:rPr>
              <a:t>02</a:t>
            </a:r>
            <a:endParaRPr lang="zh-CN" altLang="en-US" sz="9000" dirty="0">
              <a:solidFill>
                <a:srgbClr val="F1297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491880" y="2132759"/>
            <a:ext cx="4643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风险解决方案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7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占位符 2"/>
          <p:cNvSpPr>
            <a:spLocks noGrp="1"/>
          </p:cNvSpPr>
          <p:nvPr/>
        </p:nvSpPr>
        <p:spPr>
          <a:xfrm>
            <a:off x="403920" y="563910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发展方案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24454"/>
            <a:ext cx="8136904" cy="40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0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6" y="627534"/>
            <a:ext cx="8310948" cy="4536504"/>
          </a:xfrm>
          <a:prstGeom prst="rect">
            <a:avLst/>
          </a:prstGeom>
        </p:spPr>
      </p:pic>
      <p:sp>
        <p:nvSpPr>
          <p:cNvPr id="2" name="文本占位符 2"/>
          <p:cNvSpPr>
            <a:spLocks noGrp="1"/>
          </p:cNvSpPr>
          <p:nvPr/>
        </p:nvSpPr>
        <p:spPr>
          <a:xfrm>
            <a:off x="403920" y="563910"/>
            <a:ext cx="6336704" cy="4332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kern="1200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账号风控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5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4349</TotalTime>
  <Words>279</Words>
  <Application>Microsoft Office PowerPoint</Application>
  <PresentationFormat>全屏显示(16:9)</PresentationFormat>
  <Paragraphs>80</Paragraphs>
  <Slides>28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黄磊[产品技术中心]</dc:creator>
  <cp:lastModifiedBy>Windows 用户</cp:lastModifiedBy>
  <cp:revision>74</cp:revision>
  <dcterms:created xsi:type="dcterms:W3CDTF">2017-07-11T09:49:44Z</dcterms:created>
  <dcterms:modified xsi:type="dcterms:W3CDTF">2017-09-09T15:39:21Z</dcterms:modified>
</cp:coreProperties>
</file>